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3"/>
  </p:notesMasterIdLst>
  <p:handoutMasterIdLst>
    <p:handoutMasterId r:id="rId24"/>
  </p:handoutMasterIdLst>
  <p:sldIdLst>
    <p:sldId id="1595" r:id="rId7"/>
    <p:sldId id="2076136817" r:id="rId8"/>
    <p:sldId id="2076136834" r:id="rId9"/>
    <p:sldId id="2076136839" r:id="rId10"/>
    <p:sldId id="1561" r:id="rId11"/>
    <p:sldId id="11649" r:id="rId12"/>
    <p:sldId id="1554" r:id="rId13"/>
    <p:sldId id="1556" r:id="rId14"/>
    <p:sldId id="2076136836" r:id="rId15"/>
    <p:sldId id="2076136837" r:id="rId16"/>
    <p:sldId id="2076136838" r:id="rId17"/>
    <p:sldId id="2076136840" r:id="rId18"/>
    <p:sldId id="2076136841" r:id="rId19"/>
    <p:sldId id="2076136842" r:id="rId20"/>
    <p:sldId id="2076136843" r:id="rId21"/>
    <p:sldId id="2076136830"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4"/>
            <p14:sldId id="2076136839"/>
            <p14:sldId id="1561"/>
            <p14:sldId id="11649"/>
            <p14:sldId id="1554"/>
            <p14:sldId id="1556"/>
            <p14:sldId id="2076136836"/>
            <p14:sldId id="2076136837"/>
            <p14:sldId id="2076136838"/>
            <p14:sldId id="2076136840"/>
            <p14:sldId id="2076136841"/>
            <p14:sldId id="2076136842"/>
            <p14:sldId id="2076136843"/>
            <p14:sldId id="20761368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1/12/2021 12:28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1/12/2021 12:28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1/12/2021 12:28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1/12/2021 12:28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8181296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3" r:id="rId34"/>
    <p:sldLayoutId id="2147484624" r:id="rId35"/>
    <p:sldLayoutId id="2147484625" r:id="rId36"/>
    <p:sldLayoutId id="2147484626" r:id="rId37"/>
    <p:sldLayoutId id="2147484627" r:id="rId38"/>
    <p:sldLayoutId id="2147484628" r:id="rId39"/>
    <p:sldLayoutId id="2147484629" r:id="rId40"/>
    <p:sldLayoutId id="2147484632" r:id="rId41"/>
    <p:sldLayoutId id="2147484633" r:id="rId42"/>
    <p:sldLayoutId id="2147484634"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hyperlink" Target="https://contoso.sharepoint.com/sites/marketing" TargetMode="External"/><Relationship Id="rId2" Type="http://schemas.openxmlformats.org/officeDocument/2006/relationships/hyperlink" Target="https://contoso-admin.sharepoint.com/" TargetMode="Externa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sharepoint/dev/spfx/web-parts/get-started/deploy-web-part-to-cdn" TargetMode="Externa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3.xml"/><Relationship Id="rId1" Type="http://schemas.openxmlformats.org/officeDocument/2006/relationships/slideLayout" Target="../slideLayouts/slideLayout7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4.xml"/><Relationship Id="rId1" Type="http://schemas.openxmlformats.org/officeDocument/2006/relationships/slideLayout" Target="../slideLayouts/slideLayout77.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en-in/download/details.aspx?id=35588" TargetMode="External"/><Relationship Id="rId2" Type="http://schemas.openxmlformats.org/officeDocument/2006/relationships/hyperlink" Target="https://docs.microsoft.com/en-us/powershell/module/sharepoint-online" TargetMode="Externa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M11</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Enable the 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Once you are connected to your Microsoft 365 tenant, use the following command to enable the Microsoft 365 CDN on your tenant:</a:t>
            </a:r>
          </a:p>
          <a:p>
            <a:pPr marL="0" indent="0" algn="just">
              <a:lnSpc>
                <a:spcPct val="130000"/>
              </a:lnSpc>
              <a:spcBef>
                <a:spcPts val="0"/>
              </a:spcBef>
              <a:buNone/>
            </a:pPr>
            <a:endParaRPr lang="en-US" sz="2000" dirty="0"/>
          </a:p>
          <a:p>
            <a:pPr marL="0" indent="0" algn="just">
              <a:lnSpc>
                <a:spcPct val="130000"/>
              </a:lnSpc>
              <a:spcBef>
                <a:spcPts val="0"/>
              </a:spcBef>
              <a:buNone/>
            </a:pPr>
            <a:r>
              <a:rPr lang="en-GB" dirty="0"/>
              <a:t>Set-</a:t>
            </a:r>
            <a:r>
              <a:rPr lang="en-GB" dirty="0" err="1"/>
              <a:t>SPOTenantCdnEnabled</a:t>
            </a:r>
            <a:r>
              <a:rPr lang="en-GB" dirty="0"/>
              <a:t> -</a:t>
            </a:r>
            <a:r>
              <a:rPr lang="en-GB" dirty="0" err="1"/>
              <a:t>CdnType</a:t>
            </a:r>
            <a:r>
              <a:rPr lang="en-GB" dirty="0"/>
              <a:t> Public</a:t>
            </a:r>
            <a:endParaRPr lang="en-US" sz="2000" dirty="0"/>
          </a:p>
        </p:txBody>
      </p:sp>
    </p:spTree>
    <p:extLst>
      <p:ext uri="{BB962C8B-B14F-4D97-AF65-F5344CB8AC3E}">
        <p14:creationId xmlns:p14="http://schemas.microsoft.com/office/powerpoint/2010/main" val="140433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Add a new CDN origin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In this case, we are setting the origin as </a:t>
            </a:r>
            <a:r>
              <a:rPr lang="en-US" b="1" dirty="0"/>
              <a:t>*/</a:t>
            </a:r>
            <a:r>
              <a:rPr lang="en-US" b="1" dirty="0" err="1"/>
              <a:t>cdn</a:t>
            </a:r>
            <a:r>
              <a:rPr lang="en-US" dirty="0"/>
              <a:t>, which means that any relative folder with the name of </a:t>
            </a:r>
            <a:r>
              <a:rPr lang="en-US" b="1" dirty="0" err="1"/>
              <a:t>cdn</a:t>
            </a:r>
            <a:r>
              <a:rPr lang="en-US" dirty="0"/>
              <a:t> acts as a CDN origin.</a:t>
            </a:r>
          </a:p>
          <a:p>
            <a:pPr marL="0" indent="0" algn="just">
              <a:lnSpc>
                <a:spcPct val="130000"/>
              </a:lnSpc>
              <a:spcBef>
                <a:spcPts val="0"/>
              </a:spcBef>
              <a:buNone/>
            </a:pPr>
            <a:endParaRPr lang="en-US" sz="2000" dirty="0"/>
          </a:p>
          <a:p>
            <a:pPr marL="0" indent="0" algn="just">
              <a:lnSpc>
                <a:spcPct val="130000"/>
              </a:lnSpc>
              <a:spcBef>
                <a:spcPts val="0"/>
              </a:spcBef>
              <a:buNone/>
            </a:pPr>
            <a:r>
              <a:rPr lang="en-US" dirty="0"/>
              <a:t>Add-</a:t>
            </a:r>
            <a:r>
              <a:rPr lang="en-US" dirty="0" err="1"/>
              <a:t>SPOTenantCdnOrigin</a:t>
            </a:r>
            <a:r>
              <a:rPr lang="en-US" dirty="0"/>
              <a:t> -</a:t>
            </a:r>
            <a:r>
              <a:rPr lang="en-US" dirty="0" err="1"/>
              <a:t>CdnType</a:t>
            </a:r>
            <a:r>
              <a:rPr lang="en-US" dirty="0"/>
              <a:t> Public -</a:t>
            </a:r>
            <a:r>
              <a:rPr lang="en-US" dirty="0" err="1"/>
              <a:t>OriginUrl</a:t>
            </a:r>
            <a:r>
              <a:rPr lang="en-US" dirty="0"/>
              <a:t> */</a:t>
            </a:r>
            <a:r>
              <a:rPr lang="en-US" dirty="0" err="1"/>
              <a:t>cdn</a:t>
            </a:r>
            <a:endParaRPr lang="en-US" dirty="0"/>
          </a:p>
          <a:p>
            <a:pPr marL="0" indent="0" algn="just">
              <a:lnSpc>
                <a:spcPct val="130000"/>
              </a:lnSpc>
              <a:spcBef>
                <a:spcPts val="0"/>
              </a:spcBef>
              <a:buNone/>
            </a:pPr>
            <a:endParaRPr lang="en-US" sz="2000" dirty="0"/>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133597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GB" b="1" dirty="0"/>
              <a:t>Default CDN origins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1900" dirty="0"/>
              <a:t>Unless you specify otherwise, Office 365 sets up some default origins for you when you enable the Office 365 CDN. If you initially opt not to provision them, you can add these origins after you complete setup. Unless you understand the consequences of skipping the setup of default origins and have a specific reason for doing so, you should allow them to be created when you enable the CDN.</a:t>
            </a:r>
          </a:p>
          <a:p>
            <a:pPr marL="0" indent="0">
              <a:buNone/>
            </a:pPr>
            <a:endParaRPr lang="en-US" sz="1900" dirty="0"/>
          </a:p>
          <a:p>
            <a:pPr marL="466298" lvl="1" indent="0">
              <a:buNone/>
            </a:pPr>
            <a:r>
              <a:rPr lang="en-US" sz="1900" b="1" dirty="0"/>
              <a:t>Default private CDN origins:</a:t>
            </a:r>
          </a:p>
          <a:p>
            <a:pPr lvl="1">
              <a:buFont typeface="Wingdings" panose="05000000000000000000" pitchFamily="2" charset="2"/>
              <a:buChar char="ü"/>
            </a:pPr>
            <a:r>
              <a:rPr lang="en-US" sz="1900" dirty="0"/>
              <a:t>*/userphoto.aspx</a:t>
            </a:r>
          </a:p>
          <a:p>
            <a:pPr lvl="1">
              <a:buFont typeface="Wingdings" panose="05000000000000000000" pitchFamily="2" charset="2"/>
              <a:buChar char="ü"/>
            </a:pPr>
            <a:r>
              <a:rPr lang="en-US" sz="1900" dirty="0"/>
              <a:t>*/</a:t>
            </a:r>
            <a:r>
              <a:rPr lang="en-US" sz="1900" dirty="0" err="1"/>
              <a:t>siteassets</a:t>
            </a:r>
            <a:endParaRPr lang="en-US" sz="1900" dirty="0"/>
          </a:p>
          <a:p>
            <a:pPr lvl="1">
              <a:buFont typeface="Wingdings" panose="05000000000000000000" pitchFamily="2" charset="2"/>
              <a:buChar char="ü"/>
            </a:pPr>
            <a:endParaRPr lang="en-US" sz="1900" dirty="0"/>
          </a:p>
          <a:p>
            <a:pPr marL="466298" lvl="1" indent="0">
              <a:buNone/>
            </a:pPr>
            <a:endParaRPr lang="en-US" sz="1900" dirty="0"/>
          </a:p>
          <a:p>
            <a:pPr marL="466298" lvl="1" indent="0">
              <a:buNone/>
            </a:pPr>
            <a:r>
              <a:rPr lang="en-US" sz="1900" b="1" dirty="0"/>
              <a:t>Default public CDN origins:</a:t>
            </a:r>
          </a:p>
          <a:p>
            <a:pPr lvl="1">
              <a:buFont typeface="Wingdings" panose="05000000000000000000" pitchFamily="2" charset="2"/>
              <a:buChar char="ü"/>
            </a:pPr>
            <a:r>
              <a:rPr lang="en-US" sz="1900" dirty="0"/>
              <a:t>*/</a:t>
            </a:r>
            <a:r>
              <a:rPr lang="en-US" sz="1900" dirty="0" err="1"/>
              <a:t>masterpage</a:t>
            </a:r>
            <a:endParaRPr lang="en-US" sz="1900" dirty="0"/>
          </a:p>
          <a:p>
            <a:pPr lvl="1">
              <a:buFont typeface="Wingdings" panose="05000000000000000000" pitchFamily="2" charset="2"/>
              <a:buChar char="ü"/>
            </a:pPr>
            <a:r>
              <a:rPr lang="en-US" sz="1900" dirty="0"/>
              <a:t>*/style library</a:t>
            </a:r>
          </a:p>
          <a:p>
            <a:pPr lvl="1">
              <a:buFont typeface="Wingdings" panose="05000000000000000000" pitchFamily="2" charset="2"/>
              <a:buChar char="ü"/>
            </a:pPr>
            <a:r>
              <a:rPr lang="en-US" sz="1900" dirty="0"/>
              <a:t>*/</a:t>
            </a:r>
            <a:r>
              <a:rPr lang="en-US" sz="1900" dirty="0" err="1"/>
              <a:t>clientsideassets</a:t>
            </a:r>
            <a:endParaRPr lang="en-US" sz="1900" dirty="0"/>
          </a:p>
        </p:txBody>
      </p:sp>
    </p:spTree>
    <p:extLst>
      <p:ext uri="{BB962C8B-B14F-4D97-AF65-F5344CB8AC3E}">
        <p14:creationId xmlns:p14="http://schemas.microsoft.com/office/powerpoint/2010/main" val="4119003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Use the site collection app catalog</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045437"/>
            <a:ext cx="10348153" cy="4903650"/>
          </a:xfrm>
        </p:spPr>
        <p:txBody>
          <a:bodyPr>
            <a:normAutofit/>
          </a:bodyPr>
          <a:lstStyle/>
          <a:p>
            <a:pPr marL="0" indent="0" algn="just">
              <a:buNone/>
            </a:pPr>
            <a:r>
              <a:rPr lang="en-US" sz="2000" dirty="0"/>
              <a:t>Using site collection app catalogs, SharePoint tenant administrators can decentralize the management and scope the deployment of SharePoint add-ins and SharePoint Framework solutions to specific sites.</a:t>
            </a:r>
          </a:p>
          <a:p>
            <a:pPr marL="0" indent="0" algn="just">
              <a:buNone/>
            </a:pPr>
            <a:endParaRPr lang="en-US" sz="2000" dirty="0"/>
          </a:p>
          <a:p>
            <a:pPr marL="0" indent="0" algn="just">
              <a:buNone/>
            </a:pPr>
            <a:r>
              <a:rPr lang="en-US" sz="2000" dirty="0"/>
              <a:t>With the introduction of site collection app catalogs, tenant administrators can enable app catalog on the specific sites. Once enabled, site collection administrators can deploy SharePoint add-ins and SharePoint Framework solutions that will be available only in that particular site collection</a:t>
            </a:r>
          </a:p>
        </p:txBody>
      </p:sp>
      <p:pic>
        <p:nvPicPr>
          <p:cNvPr id="3074" name="Picture 2" descr="Diagram illustrating the concept of site collection app catalog">
            <a:extLst>
              <a:ext uri="{FF2B5EF4-FFF2-40B4-BE49-F238E27FC236}">
                <a16:creationId xmlns:a16="http://schemas.microsoft.com/office/drawing/2014/main" id="{28113BD5-2ED8-4F99-952A-1C95F216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998" y="3264927"/>
            <a:ext cx="6342098" cy="357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57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GB" b="1" dirty="0"/>
              <a:t>Create &amp; Disable a site collection app </a:t>
            </a:r>
            <a:r>
              <a:rPr lang="en-GB" b="1" dirty="0" err="1"/>
              <a:t>catalog</a:t>
            </a:r>
            <a:endParaRPr lang="en-GB" b="1"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Connect-</a:t>
            </a:r>
            <a:r>
              <a:rPr lang="en-US" sz="2000" dirty="0" err="1"/>
              <a:t>SPOService</a:t>
            </a:r>
            <a:r>
              <a:rPr lang="en-US" sz="2000" dirty="0"/>
              <a:t> -</a:t>
            </a:r>
            <a:r>
              <a:rPr lang="en-US" sz="2000" dirty="0" err="1"/>
              <a:t>Url</a:t>
            </a:r>
            <a:r>
              <a:rPr lang="en-US" sz="2000" dirty="0"/>
              <a:t> </a:t>
            </a:r>
            <a:r>
              <a:rPr lang="en-US" sz="2000" dirty="0">
                <a:hlinkClick r:id="rId2"/>
              </a:rPr>
              <a:t>https://contoso-admin.sharepoint.com</a:t>
            </a:r>
            <a:endParaRPr lang="en-US" sz="2000" dirty="0"/>
          </a:p>
          <a:p>
            <a:pPr marL="0" indent="0" algn="just">
              <a:buNone/>
            </a:pPr>
            <a:endParaRPr lang="en-US" sz="2000" dirty="0"/>
          </a:p>
          <a:p>
            <a:pPr marL="0" indent="0">
              <a:buNone/>
            </a:pPr>
            <a:r>
              <a:rPr lang="en-GB" sz="2000" dirty="0"/>
              <a:t>Add-</a:t>
            </a:r>
            <a:r>
              <a:rPr lang="en-GB" sz="2000" dirty="0" err="1"/>
              <a:t>SPOSiteCollectionAppCatalog</a:t>
            </a:r>
            <a:r>
              <a:rPr lang="en-GB" sz="2000" dirty="0"/>
              <a:t> -Site </a:t>
            </a:r>
            <a:r>
              <a:rPr lang="en-GB" sz="2000" dirty="0">
                <a:hlinkClick r:id="rId3"/>
              </a:rPr>
              <a:t>https://contoso.sharepoint.com/sites/marketing</a:t>
            </a:r>
            <a:endParaRPr lang="en-GB" sz="2000" dirty="0"/>
          </a:p>
          <a:p>
            <a:pPr marL="0" indent="0" algn="just">
              <a:buNone/>
            </a:pPr>
            <a:endParaRPr lang="en-GB" sz="2000" dirty="0"/>
          </a:p>
          <a:p>
            <a:pPr marL="0" indent="0" algn="just">
              <a:buNone/>
            </a:pPr>
            <a:r>
              <a:rPr lang="en-GB" sz="2000" dirty="0"/>
              <a:t>Remove-</a:t>
            </a:r>
            <a:r>
              <a:rPr lang="en-GB" sz="2000" dirty="0" err="1"/>
              <a:t>SPOSiteCollectionAppCatalog</a:t>
            </a:r>
            <a:r>
              <a:rPr lang="en-GB" sz="2000" dirty="0"/>
              <a:t> -Site </a:t>
            </a:r>
            <a:r>
              <a:rPr lang="en-GB" sz="2000" dirty="0">
                <a:hlinkClick r:id="rId3"/>
              </a:rPr>
              <a:t>https://contoso.sharepoint.com/sites/marketing</a:t>
            </a:r>
            <a:r>
              <a:rPr lang="en-GB" sz="2000" dirty="0"/>
              <a:t> </a:t>
            </a:r>
          </a:p>
          <a:p>
            <a:pPr marL="0" indent="0" algn="just">
              <a:buNone/>
            </a:pPr>
            <a:endParaRPr lang="en-GB" sz="2000" dirty="0"/>
          </a:p>
          <a:p>
            <a:pPr marL="0" indent="0" algn="just">
              <a:buNone/>
            </a:pPr>
            <a:r>
              <a:rPr lang="en-US" sz="2000" dirty="0"/>
              <a:t>To list all site collections in the tenant that have the site collection app catalog enabled, use the URL https://&lt;tenant-app-catalog-URL&gt;/Lists/SiteCollectionAppCatalogs/AllItems.aspx</a:t>
            </a:r>
          </a:p>
          <a:p>
            <a:pPr marL="0" indent="0" algn="just">
              <a:buNone/>
            </a:pPr>
            <a:endParaRPr lang="en-US" sz="2000" dirty="0"/>
          </a:p>
        </p:txBody>
      </p:sp>
    </p:spTree>
    <p:extLst>
      <p:ext uri="{BB962C8B-B14F-4D97-AF65-F5344CB8AC3E}">
        <p14:creationId xmlns:p14="http://schemas.microsoft.com/office/powerpoint/2010/main" val="4100805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GB" b="1" dirty="0"/>
              <a:t>Azure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Create a new sample web part and deploy its assets to an Azure Content Delivery Network (CDN) instead of using the default Office 365 CDN as the hosting solution. You'll use an Azure Storage account integrated with a CDN to deploy your assets. SharePoint Framework build tools provide out-of-the-box support for deploying to an Azure Storage account; however, you can also manually upload the files to your favorite CDN provider or to SharePoint.</a:t>
            </a:r>
          </a:p>
          <a:p>
            <a:pPr marL="0" indent="0" algn="just">
              <a:buNone/>
            </a:pPr>
            <a:endParaRPr lang="en-US" sz="2000" dirty="0"/>
          </a:p>
          <a:p>
            <a:pPr marL="0" indent="0" algn="just">
              <a:buNone/>
            </a:pPr>
            <a:r>
              <a:rPr lang="en-GB" sz="2000" dirty="0">
                <a:hlinkClick r:id="rId2"/>
              </a:rPr>
              <a:t>https://docs.microsoft.com/en-us/sharepoint/dev/spfx/web-parts/get-started/deploy-web-part-to-cdn</a:t>
            </a:r>
            <a:endParaRPr lang="en-US" sz="2000" dirty="0"/>
          </a:p>
        </p:txBody>
      </p:sp>
    </p:spTree>
    <p:extLst>
      <p:ext uri="{BB962C8B-B14F-4D97-AF65-F5344CB8AC3E}">
        <p14:creationId xmlns:p14="http://schemas.microsoft.com/office/powerpoint/2010/main" val="66731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382721" cy="1200329"/>
          </a:xfrm>
          <a:prstGeom prst="rect">
            <a:avLst/>
          </a:prstGeom>
        </p:spPr>
        <p:txBody>
          <a:bodyPr wrap="none">
            <a:spAutoFit/>
          </a:bodyPr>
          <a:lstStyle/>
          <a:p>
            <a:pPr marL="285750" lvl="0" indent="-285750">
              <a:buFont typeface="Wingdings" panose="05000000000000000000" pitchFamily="2" charset="2"/>
              <a:buChar char="ü"/>
            </a:pPr>
            <a:r>
              <a:rPr lang="en-GB" dirty="0"/>
              <a:t>Tenant Level </a:t>
            </a:r>
            <a:r>
              <a:rPr lang="en-GB" dirty="0" err="1"/>
              <a:t>appcatalog</a:t>
            </a:r>
            <a:endParaRPr lang="en-GB" dirty="0"/>
          </a:p>
          <a:p>
            <a:pPr marL="285750" lvl="0" indent="-285750">
              <a:buFont typeface="Wingdings" panose="05000000000000000000" pitchFamily="2" charset="2"/>
              <a:buChar char="ü"/>
            </a:pPr>
            <a:r>
              <a:rPr lang="en-GB" dirty="0"/>
              <a:t>Site Collection level </a:t>
            </a:r>
            <a:r>
              <a:rPr lang="en-GB" dirty="0" err="1"/>
              <a:t>appcatalog</a:t>
            </a:r>
            <a:endParaRPr lang="en-GB" dirty="0"/>
          </a:p>
          <a:p>
            <a:pPr marL="285750" lvl="0" indent="-285750">
              <a:buFont typeface="Wingdings" panose="05000000000000000000" pitchFamily="2" charset="2"/>
              <a:buChar char="ü"/>
            </a:pPr>
            <a:r>
              <a:rPr lang="en-GB" dirty="0"/>
              <a:t>Office 365 CDN setup</a:t>
            </a:r>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167745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Deploying SharePoint Artifacts to app catalog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Deployment Options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Asset Types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Features</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249240" cy="369332"/>
          </a:xfrm>
          <a:prstGeom prst="rect">
            <a:avLst/>
          </a:prstGeom>
        </p:spPr>
        <p:txBody>
          <a:bodyPr wrap="none">
            <a:spAutoFit/>
          </a:bodyPr>
          <a:lstStyle/>
          <a:p>
            <a:r>
              <a:rPr lang="en-US" b="1" dirty="0">
                <a:solidFill>
                  <a:srgbClr val="7030A0"/>
                </a:solidFill>
              </a:rPr>
              <a:t>Module 11: Deploying SharePoint Artifacts</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Host your client-side web part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buNone/>
            </a:pPr>
            <a:r>
              <a:rPr lang="en-US" sz="3200" dirty="0"/>
              <a:t>There are multiple different hosting options for your web part assets. </a:t>
            </a:r>
          </a:p>
          <a:p>
            <a:pPr marL="0" indent="0">
              <a:buNone/>
            </a:pPr>
            <a:endParaRPr lang="en-US" sz="3200" dirty="0"/>
          </a:p>
          <a:p>
            <a:pPr>
              <a:buFont typeface="Wingdings" panose="05000000000000000000" pitchFamily="2" charset="2"/>
              <a:buChar char="ü"/>
            </a:pPr>
            <a:r>
              <a:rPr lang="en-US" sz="1800" dirty="0"/>
              <a:t>Office 365 / Microsoft 365 CDN </a:t>
            </a:r>
          </a:p>
          <a:p>
            <a:pPr lvl="1">
              <a:buFont typeface="Wingdings" panose="05000000000000000000" pitchFamily="2" charset="2"/>
              <a:buChar char="ü"/>
            </a:pPr>
            <a:r>
              <a:rPr lang="en-US" sz="1600" dirty="0"/>
              <a:t>Tenant Level </a:t>
            </a:r>
            <a:r>
              <a:rPr lang="en-US" sz="1600" dirty="0" err="1"/>
              <a:t>appcatalog</a:t>
            </a:r>
            <a:endParaRPr lang="en-US" sz="1600" dirty="0"/>
          </a:p>
          <a:p>
            <a:pPr lvl="1">
              <a:buFont typeface="Wingdings" panose="05000000000000000000" pitchFamily="2" charset="2"/>
              <a:buChar char="ü"/>
            </a:pPr>
            <a:r>
              <a:rPr lang="en-US" sz="1600" dirty="0"/>
              <a:t>Site Collection Level </a:t>
            </a:r>
            <a:r>
              <a:rPr lang="en-US" sz="1600" dirty="0" err="1"/>
              <a:t>appcatalog</a:t>
            </a:r>
            <a:endParaRPr lang="en-US" sz="1600" dirty="0"/>
          </a:p>
          <a:p>
            <a:pPr>
              <a:buFont typeface="Wingdings" panose="05000000000000000000" pitchFamily="2" charset="2"/>
              <a:buChar char="ü"/>
            </a:pPr>
            <a:r>
              <a:rPr lang="en-US" sz="1800" dirty="0"/>
              <a:t>Azure CDN</a:t>
            </a:r>
          </a:p>
          <a:p>
            <a:pPr>
              <a:buFont typeface="Wingdings" panose="05000000000000000000" pitchFamily="2" charset="2"/>
              <a:buChar char="ü"/>
            </a:pPr>
            <a:r>
              <a:rPr lang="en-US" sz="1800" dirty="0"/>
              <a:t>SharePoint library CDN</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F7ACEE4A-D219-431E-ABC6-497AD76E81A5}"/>
              </a:ext>
            </a:extLst>
          </p:cNvPr>
          <p:cNvPicPr>
            <a:picLocks noChangeAspect="1"/>
          </p:cNvPicPr>
          <p:nvPr/>
        </p:nvPicPr>
        <p:blipFill>
          <a:blip r:embed="rId2"/>
          <a:stretch>
            <a:fillRect/>
          </a:stretch>
        </p:blipFill>
        <p:spPr>
          <a:xfrm>
            <a:off x="5523533" y="2483387"/>
            <a:ext cx="5717624" cy="3637184"/>
          </a:xfrm>
          <a:prstGeom prst="rect">
            <a:avLst/>
          </a:prstGeom>
        </p:spPr>
      </p:pic>
    </p:spTree>
    <p:extLst>
      <p:ext uri="{BB962C8B-B14F-4D97-AF65-F5344CB8AC3E}">
        <p14:creationId xmlns:p14="http://schemas.microsoft.com/office/powerpoint/2010/main" val="70789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US" b="1" dirty="0"/>
              <a:t>Choose whether each origin should be public or private</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278489"/>
            <a:ext cx="10348153" cy="4903650"/>
          </a:xfrm>
        </p:spPr>
        <p:txBody>
          <a:bodyPr>
            <a:normAutofit fontScale="92500" lnSpcReduction="10000"/>
          </a:bodyPr>
          <a:lstStyle/>
          <a:p>
            <a:pPr marL="0" indent="0" algn="just">
              <a:lnSpc>
                <a:spcPct val="130000"/>
              </a:lnSpc>
              <a:spcBef>
                <a:spcPts val="0"/>
              </a:spcBef>
              <a:buNone/>
            </a:pPr>
            <a:r>
              <a:rPr lang="en-US" sz="1900" dirty="0"/>
              <a:t>When you identify an origin, you specify whether it should be made </a:t>
            </a:r>
            <a:r>
              <a:rPr lang="en-US" sz="1900" i="1" dirty="0"/>
              <a:t>public</a:t>
            </a:r>
            <a:r>
              <a:rPr lang="en-US" sz="1900" dirty="0"/>
              <a:t> or </a:t>
            </a:r>
            <a:r>
              <a:rPr lang="en-US" sz="1900" i="1" dirty="0"/>
              <a:t>private</a:t>
            </a:r>
            <a:r>
              <a:rPr lang="en-US" sz="1900" dirty="0"/>
              <a:t>. Access to CDN assets in public origins is anonymous, and CDN content in private origins is secured by dynamically generated tokens for greater security. Regardless of which option you choose, Microsoft does all the heavy lifting for you when it comes to administration of the CDN itself. Also, you can change your mind later, after you've set up the CDN and identified your origins.</a:t>
            </a:r>
          </a:p>
          <a:p>
            <a:pPr marL="0" indent="0" algn="just">
              <a:lnSpc>
                <a:spcPct val="130000"/>
              </a:lnSpc>
              <a:spcBef>
                <a:spcPts val="0"/>
              </a:spcBef>
              <a:buNone/>
            </a:pPr>
            <a:endParaRPr lang="en-US" sz="1600" dirty="0"/>
          </a:p>
          <a:p>
            <a:pPr marL="466298" lvl="1" indent="0" algn="just">
              <a:lnSpc>
                <a:spcPct val="130000"/>
              </a:lnSpc>
              <a:spcBef>
                <a:spcPts val="0"/>
              </a:spcBef>
              <a:buNone/>
            </a:pPr>
            <a:r>
              <a:rPr lang="en-US" sz="1800" b="1" dirty="0"/>
              <a:t>Public</a:t>
            </a:r>
            <a:r>
              <a:rPr lang="en-US" sz="1800" dirty="0"/>
              <a:t> origins within the Office 365 CDN are accessible anonymously, and hosted assets can be accessed by anyone who has the URL to the asset. Because access to content in public origins is anonymous, you should only use them to cache non-sensitive generic content such as </a:t>
            </a:r>
            <a:r>
              <a:rPr lang="en-US" sz="1800" dirty="0" err="1"/>
              <a:t>javascript</a:t>
            </a:r>
            <a:r>
              <a:rPr lang="en-US" sz="1800" dirty="0"/>
              <a:t> files, scripts, icons and images.</a:t>
            </a:r>
          </a:p>
          <a:p>
            <a:pPr marL="466298" lvl="1" indent="0" algn="just">
              <a:lnSpc>
                <a:spcPct val="130000"/>
              </a:lnSpc>
              <a:spcBef>
                <a:spcPts val="0"/>
              </a:spcBef>
              <a:buNone/>
            </a:pPr>
            <a:endParaRPr lang="en-US" sz="1800" dirty="0"/>
          </a:p>
          <a:p>
            <a:pPr marL="466298" lvl="1" indent="0" algn="just">
              <a:lnSpc>
                <a:spcPct val="130000"/>
              </a:lnSpc>
              <a:spcBef>
                <a:spcPts val="0"/>
              </a:spcBef>
              <a:buNone/>
            </a:pPr>
            <a:r>
              <a:rPr lang="en-US" sz="1800" b="1" dirty="0"/>
              <a:t>Private</a:t>
            </a:r>
            <a:r>
              <a:rPr lang="en-US" sz="1800" dirty="0"/>
              <a:t> origins within the Office 365 CDN provide private access to user content such as SharePoint Online document libraries, sites and proprietary images. Access to content in private origins is secured by dynamically generated tokens so it can only be accessed by users with permissions to the original document library or storage location. Private origins in the Office 365 CDN can only be used for SharePoint Online content, and you can only access assets in private origins through redirection from your SharePoint Online tenant.</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7677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2385391" y="2976308"/>
            <a:ext cx="7178739" cy="3708868"/>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556054" y="1068196"/>
            <a:ext cx="11392930" cy="5347984"/>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10369"/>
          </a:xfrm>
        </p:spPr>
        <p:txBody>
          <a:bodyPr/>
          <a:lstStyle/>
          <a:p>
            <a:r>
              <a:rPr lang="en-US" dirty="0"/>
              <a:t>Create App Catalog Site</a:t>
            </a:r>
          </a:p>
        </p:txBody>
      </p:sp>
    </p:spTree>
    <p:extLst>
      <p:ext uri="{BB962C8B-B14F-4D97-AF65-F5344CB8AC3E}">
        <p14:creationId xmlns:p14="http://schemas.microsoft.com/office/powerpoint/2010/main" val="3054383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fontScale="92500" lnSpcReduction="10000"/>
          </a:bodyPr>
          <a:lstStyle/>
          <a:p>
            <a:pPr marL="0" indent="0" algn="just">
              <a:lnSpc>
                <a:spcPct val="130000"/>
              </a:lnSpc>
              <a:spcBef>
                <a:spcPts val="0"/>
              </a:spcBef>
              <a:buNone/>
            </a:pPr>
            <a:r>
              <a:rPr lang="en-US" sz="2000" dirty="0"/>
              <a:t>You can use the built-in Microsoft 365 Content Delivery Network (CDN) to host static assets to provide better performance for your SharePoint Online pages. The Microsoft 365 CDN improves performance by caching static assets closer to the browsers requesting them, which helps to speed up downloads and reduce latency. Also, the Microsoft 365 CDN uses the HTTP/2 protocol for improved compression and HTTP pipelining. The Microsoft 365 CDN service is included as part of your SharePoint Online subscription.</a:t>
            </a:r>
          </a:p>
          <a:p>
            <a:pPr marL="0" indent="0" algn="just">
              <a:lnSpc>
                <a:spcPct val="130000"/>
              </a:lnSpc>
              <a:spcBef>
                <a:spcPts val="0"/>
              </a:spcBef>
              <a:buNone/>
            </a:pPr>
            <a:endParaRPr lang="en-US" sz="2000" dirty="0"/>
          </a:p>
          <a:p>
            <a:pPr marL="0" indent="0" algn="just">
              <a:lnSpc>
                <a:spcPct val="130000"/>
              </a:lnSpc>
              <a:spcBef>
                <a:spcPts val="0"/>
              </a:spcBef>
              <a:buNone/>
            </a:pPr>
            <a:r>
              <a:rPr lang="en-US" b="1" dirty="0"/>
              <a:t>Get the Microsoft 365 CDN status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Connect-</a:t>
            </a:r>
            <a:r>
              <a:rPr lang="en-US" sz="2000" dirty="0" err="1"/>
              <a:t>SPOService</a:t>
            </a:r>
            <a:r>
              <a:rPr lang="en-US" sz="2000" dirty="0"/>
              <a:t> -</a:t>
            </a:r>
            <a:r>
              <a:rPr lang="en-US" sz="2000" dirty="0" err="1"/>
              <a:t>Url</a:t>
            </a:r>
            <a:r>
              <a:rPr lang="en-US" sz="2000" dirty="0"/>
              <a:t> https://contoso-admin.sharepoint.com</a:t>
            </a:r>
          </a:p>
          <a:p>
            <a:pPr marL="0" indent="0" algn="just">
              <a:lnSpc>
                <a:spcPct val="130000"/>
              </a:lnSpc>
              <a:spcBef>
                <a:spcPts val="0"/>
              </a:spcBef>
              <a:buNone/>
            </a:pPr>
            <a:r>
              <a:rPr lang="en-US" sz="2000" dirty="0"/>
              <a:t>Get-</a:t>
            </a:r>
            <a:r>
              <a:rPr lang="en-US" sz="2000" dirty="0" err="1"/>
              <a:t>SPOTenantCdnEnabled</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SPOTenantCdnOrigins</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SPOTenantCdnPolicies</a:t>
            </a:r>
            <a:r>
              <a:rPr lang="en-US" sz="2000" dirty="0"/>
              <a:t> -</a:t>
            </a:r>
            <a:r>
              <a:rPr lang="en-US" sz="2000" dirty="0" err="1"/>
              <a:t>CdnType</a:t>
            </a:r>
            <a:r>
              <a:rPr lang="en-US" sz="2000" dirty="0"/>
              <a:t> Public</a:t>
            </a:r>
          </a:p>
          <a:p>
            <a:pPr marL="0" indent="0" algn="just">
              <a:lnSpc>
                <a:spcPct val="130000"/>
              </a:lnSpc>
              <a:spcBef>
                <a:spcPts val="0"/>
              </a:spcBef>
              <a:buNone/>
            </a:pPr>
            <a:endParaRPr lang="en-US" sz="2000" dirty="0"/>
          </a:p>
        </p:txBody>
      </p:sp>
      <p:sp>
        <p:nvSpPr>
          <p:cNvPr id="4" name="Rectangle 3">
            <a:extLst>
              <a:ext uri="{FF2B5EF4-FFF2-40B4-BE49-F238E27FC236}">
                <a16:creationId xmlns:a16="http://schemas.microsoft.com/office/drawing/2014/main" id="{05484311-0637-4A66-9C68-67FA48A0FCA1}"/>
              </a:ext>
            </a:extLst>
          </p:cNvPr>
          <p:cNvSpPr/>
          <p:nvPr/>
        </p:nvSpPr>
        <p:spPr>
          <a:xfrm>
            <a:off x="654946" y="6365221"/>
            <a:ext cx="9879427" cy="646331"/>
          </a:xfrm>
          <a:prstGeom prst="rect">
            <a:avLst/>
          </a:prstGeom>
        </p:spPr>
        <p:txBody>
          <a:bodyPr wrap="square">
            <a:spAutoFit/>
          </a:bodyPr>
          <a:lstStyle/>
          <a:p>
            <a:r>
              <a:rPr lang="en-GB" dirty="0">
                <a:hlinkClick r:id="rId2"/>
              </a:rPr>
              <a:t>https://docs.microsoft.com/en-us/powershell/module/sharepoint-online</a:t>
            </a:r>
            <a:endParaRPr lang="en-GB" dirty="0"/>
          </a:p>
          <a:p>
            <a:r>
              <a:rPr lang="en-GB" dirty="0">
                <a:hlinkClick r:id="rId3"/>
              </a:rPr>
              <a:t>https://www.microsoft.com/en-in/download/details.aspx?id=35588</a:t>
            </a:r>
            <a:r>
              <a:rPr lang="en-GB" dirty="0"/>
              <a:t> </a:t>
            </a:r>
          </a:p>
        </p:txBody>
      </p:sp>
    </p:spTree>
    <p:extLst>
      <p:ext uri="{BB962C8B-B14F-4D97-AF65-F5344CB8AC3E}">
        <p14:creationId xmlns:p14="http://schemas.microsoft.com/office/powerpoint/2010/main" val="950836811"/>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1997</TotalTime>
  <Words>1149</Words>
  <Application>Microsoft Office PowerPoint</Application>
  <PresentationFormat>Custom</PresentationFormat>
  <Paragraphs>104</Paragraphs>
  <Slides>16</Slides>
  <Notes>6</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16</vt:i4>
      </vt:variant>
    </vt:vector>
  </HeadingPairs>
  <TitlesOfParts>
    <vt:vector size="30" baseType="lpstr">
      <vt:lpstr>Arial</vt:lpstr>
      <vt:lpstr>Calibri</vt:lpstr>
      <vt:lpstr>Calibri Light</vt:lpstr>
      <vt:lpstr>Proxima Nova Semibold</vt:lpstr>
      <vt:lpstr>Segoe UI</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M11</vt:lpstr>
      <vt:lpstr>Agenda</vt:lpstr>
      <vt:lpstr>Host your client-side web part</vt:lpstr>
      <vt:lpstr>Choose whether each origin should be public or private</vt:lpstr>
      <vt:lpstr>Create App Catalog Site</vt:lpstr>
      <vt:lpstr>Create App Catalog Site</vt:lpstr>
      <vt:lpstr>Create a new Development Site collection</vt:lpstr>
      <vt:lpstr>SharePoint Online Hosted Workbench</vt:lpstr>
      <vt:lpstr>Microsoft 365 CDN</vt:lpstr>
      <vt:lpstr>Enable the Microsoft 365 CDN</vt:lpstr>
      <vt:lpstr>Add a new CDN origin</vt:lpstr>
      <vt:lpstr>Default CDN origins</vt:lpstr>
      <vt:lpstr>Use the site collection app catalog</vt:lpstr>
      <vt:lpstr>Create &amp; Disable a site collection app catalog</vt:lpstr>
      <vt:lpstr>Azure CDN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179</cp:revision>
  <dcterms:created xsi:type="dcterms:W3CDTF">2020-06-20T06:26:35Z</dcterms:created>
  <dcterms:modified xsi:type="dcterms:W3CDTF">2021-01-12T06:58:31Z</dcterms:modified>
</cp:coreProperties>
</file>